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58" r:id="rId4"/>
    <p:sldId id="257" r:id="rId5"/>
    <p:sldId id="259" r:id="rId6"/>
    <p:sldId id="260" r:id="rId7"/>
    <p:sldId id="263" r:id="rId8"/>
    <p:sldId id="262" r:id="rId9"/>
    <p:sldId id="265" r:id="rId10"/>
    <p:sldId id="264" r:id="rId11"/>
    <p:sldId id="266"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8/24/2021</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8/24/2021</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8/24/2021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8/24/2021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8/24/2021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8/24/2021</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8/24/2021</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8/24/2021</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pcsb.org/cms/lib/FL01903687/Centricity/domain/176/pcs%20forms/2-2602-2.pdf" TargetMode="External"/><Relationship Id="rId2" Type="http://schemas.openxmlformats.org/officeDocument/2006/relationships/hyperlink" Target="https://www.pcsb.org/cms/lib/FL01903687/Centricity/domain/176/pcs%20forms/2-2602-1.pdf" TargetMode="External"/><Relationship Id="rId1" Type="http://schemas.openxmlformats.org/officeDocument/2006/relationships/slideLayout" Target="../slideLayouts/slideLayout2.xml"/><Relationship Id="rId4" Type="http://schemas.openxmlformats.org/officeDocument/2006/relationships/hyperlink" Target="https://www.pcsb.org/cms/lib/FL01903687/Centricity/domain/176/pcs%20forms/2-2602-3.pdf"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floridastudentfinancialaidsg.org/SAPBFMAIN/SAPBFMAI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spcollege.zoom.us/j/95305386515?pwd=Y3F6c3dkWVU5ajg3M2Nhc3hLNzZ0dz0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www.floridastudentfinancialaid.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Bright Futures</a:t>
            </a:r>
          </a:p>
        </p:txBody>
      </p:sp>
      <p:sp>
        <p:nvSpPr>
          <p:cNvPr id="3" name="Subtitle 2"/>
          <p:cNvSpPr>
            <a:spLocks noGrp="1"/>
          </p:cNvSpPr>
          <p:nvPr>
            <p:ph type="subTitle" idx="1"/>
          </p:nvPr>
        </p:nvSpPr>
        <p:spPr/>
        <p:txBody>
          <a:bodyPr>
            <a:normAutofit/>
          </a:bodyPr>
          <a:lstStyle/>
          <a:p>
            <a:r>
              <a:rPr lang="en-US" sz="1050" dirty="0"/>
              <a:t>Eligibility requirements are subject to change with each legislative session.</a:t>
            </a:r>
          </a:p>
        </p:txBody>
      </p:sp>
    </p:spTree>
    <p:extLst>
      <p:ext uri="{BB962C8B-B14F-4D97-AF65-F5344CB8AC3E}">
        <p14:creationId xmlns:p14="http://schemas.microsoft.com/office/powerpoint/2010/main" val="1329054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Service Documentation</a:t>
            </a:r>
          </a:p>
        </p:txBody>
      </p:sp>
      <p:sp>
        <p:nvSpPr>
          <p:cNvPr id="3" name="Content Placeholder 2"/>
          <p:cNvSpPr>
            <a:spLocks noGrp="1"/>
          </p:cNvSpPr>
          <p:nvPr>
            <p:ph idx="1"/>
          </p:nvPr>
        </p:nvSpPr>
        <p:spPr>
          <a:xfrm>
            <a:off x="1251678" y="2033753"/>
            <a:ext cx="10178322" cy="3593591"/>
          </a:xfrm>
        </p:spPr>
        <p:txBody>
          <a:bodyPr>
            <a:normAutofit fontScale="85000" lnSpcReduction="10000"/>
          </a:bodyPr>
          <a:lstStyle/>
          <a:p>
            <a:pPr marL="457200" indent="-457200">
              <a:buFont typeface="+mj-lt"/>
              <a:buAutoNum type="arabicPeriod"/>
            </a:pPr>
            <a:r>
              <a:rPr lang="en-US" dirty="0"/>
              <a:t>Student should get a copy of PCS Form 2-2602-2 (BF Proposal Form)</a:t>
            </a:r>
          </a:p>
          <a:p>
            <a:pPr marL="457200" indent="-457200">
              <a:buFont typeface="+mj-lt"/>
              <a:buAutoNum type="arabicPeriod"/>
            </a:pPr>
            <a:r>
              <a:rPr lang="en-US" dirty="0"/>
              <a:t>Determine where they’d like to complete their community service</a:t>
            </a:r>
          </a:p>
          <a:p>
            <a:pPr marL="457200" indent="-457200">
              <a:buFont typeface="+mj-lt"/>
              <a:buAutoNum type="arabicPeriod"/>
            </a:pPr>
            <a:r>
              <a:rPr lang="en-US" dirty="0"/>
              <a:t>Contact the agency and find out the procedures to volunteer </a:t>
            </a:r>
          </a:p>
          <a:p>
            <a:pPr marL="457200" indent="-457200">
              <a:buFont typeface="+mj-lt"/>
              <a:buAutoNum type="arabicPeriod"/>
            </a:pPr>
            <a:r>
              <a:rPr lang="en-US" dirty="0"/>
              <a:t>Student completes BF Proposal Form </a:t>
            </a:r>
            <a:r>
              <a:rPr lang="en-US" b="1" dirty="0"/>
              <a:t>in its entirety </a:t>
            </a:r>
            <a:r>
              <a:rPr lang="en-US" dirty="0"/>
              <a:t>and submits to school counselor for approval</a:t>
            </a:r>
          </a:p>
          <a:p>
            <a:pPr marL="457200" indent="-457200">
              <a:buFont typeface="+mj-lt"/>
              <a:buAutoNum type="arabicPeriod"/>
            </a:pPr>
            <a:r>
              <a:rPr lang="en-US" dirty="0"/>
              <a:t>After approval, student should log community service hours on PCS Form 2-2602-3 (BF Log Form).</a:t>
            </a:r>
          </a:p>
          <a:p>
            <a:pPr marL="457200" indent="-457200">
              <a:buFont typeface="+mj-lt"/>
              <a:buAutoNum type="arabicPeriod"/>
            </a:pPr>
            <a:r>
              <a:rPr lang="en-US" dirty="0"/>
              <a:t>Once student has completed community service hours with agency, they should ensure they have completed the log form in its entirety. Then, submit it to the school counselor.</a:t>
            </a:r>
          </a:p>
          <a:p>
            <a:pPr marL="457200" indent="-457200">
              <a:buFont typeface="+mj-lt"/>
              <a:buAutoNum type="arabicPeriod"/>
            </a:pPr>
            <a:r>
              <a:rPr lang="en-US" dirty="0"/>
              <a:t>School counselor will review form, confirm student has an approved Proposal Form, and sign off if all paperwork is in order. The hours will be added to Focus by the staff person assigned this responsibility. </a:t>
            </a:r>
          </a:p>
          <a:p>
            <a:pPr marL="457200" indent="-457200">
              <a:buFont typeface="+mj-lt"/>
              <a:buAutoNum type="arabicPeriod"/>
            </a:pPr>
            <a:r>
              <a:rPr lang="en-US" dirty="0"/>
              <a:t>Completed forms shall be placed in student’s official cumulative file at the high school.</a:t>
            </a:r>
          </a:p>
        </p:txBody>
      </p:sp>
    </p:spTree>
    <p:extLst>
      <p:ext uri="{BB962C8B-B14F-4D97-AF65-F5344CB8AC3E}">
        <p14:creationId xmlns:p14="http://schemas.microsoft.com/office/powerpoint/2010/main" val="3839231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service FORMS</a:t>
            </a:r>
          </a:p>
        </p:txBody>
      </p:sp>
      <p:sp>
        <p:nvSpPr>
          <p:cNvPr id="3" name="Content Placeholder 2"/>
          <p:cNvSpPr>
            <a:spLocks noGrp="1"/>
          </p:cNvSpPr>
          <p:nvPr>
            <p:ph idx="1"/>
          </p:nvPr>
        </p:nvSpPr>
        <p:spPr/>
        <p:txBody>
          <a:bodyPr/>
          <a:lstStyle/>
          <a:p>
            <a:r>
              <a:rPr lang="en-US" u="sng" dirty="0">
                <a:hlinkClick r:id="rId2"/>
              </a:rPr>
              <a:t>Student Community Service Information Sheet</a:t>
            </a:r>
          </a:p>
          <a:p>
            <a:pPr lvl="1"/>
            <a:r>
              <a:rPr lang="en-US" u="sng" dirty="0">
                <a:hlinkClick r:id="rId2"/>
              </a:rPr>
              <a:t>https://www.pcsb.org/cms/lib/FL01903687/Centricity/domain/176/pcs%20forms/2-2602-1.pdf</a:t>
            </a:r>
            <a:endParaRPr lang="en-US" dirty="0"/>
          </a:p>
          <a:p>
            <a:r>
              <a:rPr lang="en-US" u="sng" dirty="0">
                <a:hlinkClick r:id="rId3"/>
              </a:rPr>
              <a:t>Bright Futures Community Service Proposal Form</a:t>
            </a:r>
          </a:p>
          <a:p>
            <a:pPr lvl="1"/>
            <a:r>
              <a:rPr lang="en-US" u="sng" dirty="0">
                <a:hlinkClick r:id="rId3"/>
              </a:rPr>
              <a:t>https://www.pcsb.org/cms/lib/FL01903687/Centricity/domain/176/pcs%20forms/2-2602-2.pdf</a:t>
            </a:r>
            <a:endParaRPr lang="en-US" dirty="0"/>
          </a:p>
          <a:p>
            <a:r>
              <a:rPr lang="en-US" dirty="0">
                <a:hlinkClick r:id="rId4"/>
              </a:rPr>
              <a:t>Bright Futures Community Service Log and Reflection Form</a:t>
            </a:r>
          </a:p>
          <a:p>
            <a:pPr lvl="1"/>
            <a:r>
              <a:rPr lang="en-US" u="sng" dirty="0">
                <a:hlinkClick r:id="rId4"/>
              </a:rPr>
              <a:t>https://www.pcsb.org/cms/lib/FL01903687/Centricity/domain/176/pcs%20forms/2-2602-3.pdf</a:t>
            </a:r>
            <a:endParaRPr lang="en-US" dirty="0"/>
          </a:p>
          <a:p>
            <a:pPr marL="0" indent="0">
              <a:buNone/>
            </a:pPr>
            <a:endParaRPr lang="en-US" dirty="0"/>
          </a:p>
        </p:txBody>
      </p:sp>
    </p:spTree>
    <p:extLst>
      <p:ext uri="{BB962C8B-B14F-4D97-AF65-F5344CB8AC3E}">
        <p14:creationId xmlns:p14="http://schemas.microsoft.com/office/powerpoint/2010/main" val="1272918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Bright Futures Student Handbook</a:t>
            </a:r>
          </a:p>
        </p:txBody>
      </p:sp>
      <p:sp>
        <p:nvSpPr>
          <p:cNvPr id="3" name="Content Placeholder 2"/>
          <p:cNvSpPr>
            <a:spLocks noGrp="1"/>
          </p:cNvSpPr>
          <p:nvPr>
            <p:ph idx="1"/>
          </p:nvPr>
        </p:nvSpPr>
        <p:spPr>
          <a:xfrm>
            <a:off x="1251678" y="2286001"/>
            <a:ext cx="10178322" cy="1560785"/>
          </a:xfrm>
        </p:spPr>
        <p:txBody>
          <a:bodyPr/>
          <a:lstStyle/>
          <a:p>
            <a:pPr marL="0" indent="0">
              <a:buNone/>
            </a:pPr>
            <a:endParaRPr lang="en-US" dirty="0">
              <a:hlinkClick r:id="rId2"/>
            </a:endParaRPr>
          </a:p>
          <a:p>
            <a:r>
              <a:rPr lang="en-US" dirty="0">
                <a:hlinkClick r:id="rId2"/>
              </a:rPr>
              <a:t>https://www.floridastudentfinancialaidsg.org/SAPBFMAIN/SAPBFMAIN</a:t>
            </a:r>
            <a:endParaRPr lang="en-US" dirty="0"/>
          </a:p>
          <a:p>
            <a:endParaRPr lang="en-US" dirty="0"/>
          </a:p>
          <a:p>
            <a:endParaRPr lang="en-US" dirty="0"/>
          </a:p>
          <a:p>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4231376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F903A-8471-4B73-9F07-9BC1C13D3777}"/>
              </a:ext>
            </a:extLst>
          </p:cNvPr>
          <p:cNvSpPr>
            <a:spLocks noGrp="1"/>
          </p:cNvSpPr>
          <p:nvPr>
            <p:ph type="title"/>
          </p:nvPr>
        </p:nvSpPr>
        <p:spPr/>
        <p:txBody>
          <a:bodyPr/>
          <a:lstStyle/>
          <a:p>
            <a:r>
              <a:rPr lang="en-US" dirty="0"/>
              <a:t>Paying for college webinar</a:t>
            </a:r>
            <a:br>
              <a:rPr lang="en-US" dirty="0"/>
            </a:br>
            <a:r>
              <a:rPr lang="en-US" sz="2400" dirty="0"/>
              <a:t>For SPCHS students and families of all grades</a:t>
            </a:r>
            <a:endParaRPr lang="en-US" dirty="0"/>
          </a:p>
        </p:txBody>
      </p:sp>
      <p:sp>
        <p:nvSpPr>
          <p:cNvPr id="3" name="Content Placeholder 2">
            <a:extLst>
              <a:ext uri="{FF2B5EF4-FFF2-40B4-BE49-F238E27FC236}">
                <a16:creationId xmlns:a16="http://schemas.microsoft.com/office/drawing/2014/main" id="{D87502E8-4AA8-473F-B508-2CB9BF6B0716}"/>
              </a:ext>
            </a:extLst>
          </p:cNvPr>
          <p:cNvSpPr>
            <a:spLocks noGrp="1"/>
          </p:cNvSpPr>
          <p:nvPr>
            <p:ph idx="1"/>
          </p:nvPr>
        </p:nvSpPr>
        <p:spPr/>
        <p:txBody>
          <a:bodyPr/>
          <a:lstStyle/>
          <a:p>
            <a:r>
              <a:rPr lang="en-US" dirty="0"/>
              <a:t>Michelle Gonzalez, Director, Enrollment Services</a:t>
            </a:r>
          </a:p>
          <a:p>
            <a:r>
              <a:rPr lang="en-US" dirty="0"/>
              <a:t>Florida Gulf Coast University</a:t>
            </a:r>
          </a:p>
          <a:p>
            <a:r>
              <a:rPr lang="en-US" dirty="0"/>
              <a:t>Thursday, September 16th</a:t>
            </a:r>
          </a:p>
          <a:p>
            <a:r>
              <a:rPr lang="en-US" dirty="0"/>
              <a:t>6:00 Virtual Meeting</a:t>
            </a:r>
          </a:p>
          <a:p>
            <a:r>
              <a:rPr lang="en-US" dirty="0"/>
              <a:t>Join Zoom Meeting</a:t>
            </a:r>
          </a:p>
          <a:p>
            <a:r>
              <a:rPr lang="en-US" u="sng" dirty="0">
                <a:hlinkClick r:id="rId2"/>
              </a:rPr>
              <a:t>https://spcollege.zoom.us/j/95305386515?pwd=Y3F6c3dkWVU5ajg3M2Nhc3hLNzZ0dz09</a:t>
            </a:r>
            <a:endParaRPr lang="en-US" dirty="0"/>
          </a:p>
          <a:p>
            <a:r>
              <a:rPr lang="en-US" dirty="0">
                <a:solidFill>
                  <a:srgbClr val="C00000"/>
                </a:solidFill>
              </a:rPr>
              <a:t>Remember the FAFSA and FFAA open on October 1</a:t>
            </a:r>
            <a:r>
              <a:rPr lang="en-US" baseline="30000" dirty="0">
                <a:solidFill>
                  <a:srgbClr val="C00000"/>
                </a:solidFill>
              </a:rPr>
              <a:t>st</a:t>
            </a:r>
            <a:r>
              <a:rPr lang="en-US" dirty="0">
                <a:solidFill>
                  <a:srgbClr val="C00000"/>
                </a:solidFill>
              </a:rPr>
              <a:t>!  We will do the FFAA in Seminar!</a:t>
            </a:r>
          </a:p>
          <a:p>
            <a:endParaRPr lang="en-US" dirty="0"/>
          </a:p>
        </p:txBody>
      </p:sp>
    </p:spTree>
    <p:extLst>
      <p:ext uri="{BB962C8B-B14F-4D97-AF65-F5344CB8AC3E}">
        <p14:creationId xmlns:p14="http://schemas.microsoft.com/office/powerpoint/2010/main" val="3951288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of contents	</a:t>
            </a:r>
          </a:p>
        </p:txBody>
      </p:sp>
      <p:sp>
        <p:nvSpPr>
          <p:cNvPr id="3" name="Content Placeholder 2"/>
          <p:cNvSpPr>
            <a:spLocks noGrp="1"/>
          </p:cNvSpPr>
          <p:nvPr>
            <p:ph sz="half" idx="1"/>
          </p:nvPr>
        </p:nvSpPr>
        <p:spPr>
          <a:xfrm>
            <a:off x="1257299" y="1874516"/>
            <a:ext cx="6467803" cy="4030983"/>
          </a:xfrm>
        </p:spPr>
        <p:txBody>
          <a:bodyPr/>
          <a:lstStyle/>
          <a:p>
            <a:r>
              <a:rPr lang="en-US" dirty="0"/>
              <a:t>Eligibility Requirements</a:t>
            </a:r>
          </a:p>
          <a:p>
            <a:r>
              <a:rPr lang="en-US" dirty="0"/>
              <a:t>Chart of Requirements</a:t>
            </a:r>
          </a:p>
          <a:p>
            <a:r>
              <a:rPr lang="en-US" dirty="0"/>
              <a:t>Renewal Requirements</a:t>
            </a:r>
          </a:p>
          <a:p>
            <a:r>
              <a:rPr lang="en-US" dirty="0"/>
              <a:t>Community Service Specifics</a:t>
            </a:r>
          </a:p>
          <a:p>
            <a:r>
              <a:rPr lang="en-US" dirty="0"/>
              <a:t>Community Service Forms</a:t>
            </a:r>
          </a:p>
          <a:p>
            <a:r>
              <a:rPr lang="en-US" dirty="0"/>
              <a:t>How to track your progress towards earning BF</a:t>
            </a:r>
          </a:p>
          <a:p>
            <a:r>
              <a:rPr lang="en-US" dirty="0"/>
              <a:t>Bright Futures Student Handbook</a:t>
            </a:r>
          </a:p>
          <a:p>
            <a:endParaRPr lang="en-US" dirty="0"/>
          </a:p>
          <a:p>
            <a:endParaRPr lang="en-US" dirty="0"/>
          </a:p>
        </p:txBody>
      </p:sp>
    </p:spTree>
    <p:extLst>
      <p:ext uri="{BB962C8B-B14F-4D97-AF65-F5344CB8AC3E}">
        <p14:creationId xmlns:p14="http://schemas.microsoft.com/office/powerpoint/2010/main" val="3650606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eligibility Requirements</a:t>
            </a:r>
          </a:p>
        </p:txBody>
      </p:sp>
      <p:sp>
        <p:nvSpPr>
          <p:cNvPr id="3" name="Content Placeholder 2"/>
          <p:cNvSpPr>
            <a:spLocks noGrp="1"/>
          </p:cNvSpPr>
          <p:nvPr>
            <p:ph idx="1"/>
          </p:nvPr>
        </p:nvSpPr>
        <p:spPr>
          <a:xfrm>
            <a:off x="1251678" y="1723697"/>
            <a:ext cx="10178322" cy="4155895"/>
          </a:xfrm>
        </p:spPr>
        <p:txBody>
          <a:bodyPr/>
          <a:lstStyle/>
          <a:p>
            <a:r>
              <a:rPr lang="en-US" dirty="0"/>
              <a:t>Submit Florida Financial Aid Application (FFAA) at </a:t>
            </a:r>
            <a:r>
              <a:rPr lang="en-US" dirty="0">
                <a:hlinkClick r:id="rId2"/>
              </a:rPr>
              <a:t>www.floridastudentfinancialaid.org</a:t>
            </a:r>
            <a:r>
              <a:rPr lang="en-US" dirty="0"/>
              <a:t> by August 31 after high school graduation</a:t>
            </a:r>
          </a:p>
          <a:p>
            <a:pPr lvl="1"/>
            <a:r>
              <a:rPr lang="en-US" dirty="0"/>
              <a:t>Opens October 1 of senior year</a:t>
            </a:r>
          </a:p>
          <a:p>
            <a:r>
              <a:rPr lang="en-US" dirty="0"/>
              <a:t>Complete the 16 college-prep courses required for admission to a state university</a:t>
            </a:r>
          </a:p>
          <a:p>
            <a:r>
              <a:rPr lang="en-US" dirty="0"/>
              <a:t>Achieve required weighted GPA in the 16 college-prep courses per chart on next slide</a:t>
            </a:r>
          </a:p>
          <a:p>
            <a:r>
              <a:rPr lang="en-US" dirty="0"/>
              <a:t>Complete number of services hours per chart on next slide</a:t>
            </a:r>
          </a:p>
          <a:p>
            <a:r>
              <a:rPr lang="en-US" dirty="0"/>
              <a:t>Achieve required combined ACT or SAT score per chart on next slide</a:t>
            </a:r>
          </a:p>
          <a:p>
            <a:endParaRPr lang="en-US" dirty="0"/>
          </a:p>
        </p:txBody>
      </p:sp>
    </p:spTree>
    <p:extLst>
      <p:ext uri="{BB962C8B-B14F-4D97-AF65-F5344CB8AC3E}">
        <p14:creationId xmlns:p14="http://schemas.microsoft.com/office/powerpoint/2010/main" val="3320334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2757" y="48734"/>
            <a:ext cx="8187071" cy="3057467"/>
          </a:xfrm>
        </p:spPr>
        <p:txBody>
          <a:bodyPr/>
          <a:lstStyle/>
          <a:p>
            <a:r>
              <a:rPr lang="en-US" dirty="0"/>
              <a:t>Requirements	</a:t>
            </a:r>
          </a:p>
        </p:txBody>
      </p:sp>
      <p:pic>
        <p:nvPicPr>
          <p:cNvPr id="3" name="Picture 2">
            <a:extLst>
              <a:ext uri="{FF2B5EF4-FFF2-40B4-BE49-F238E27FC236}">
                <a16:creationId xmlns:a16="http://schemas.microsoft.com/office/drawing/2014/main" id="{08095926-E359-4A0E-93B2-1F30A92D6B6C}"/>
              </a:ext>
            </a:extLst>
          </p:cNvPr>
          <p:cNvPicPr>
            <a:picLocks noChangeAspect="1"/>
          </p:cNvPicPr>
          <p:nvPr/>
        </p:nvPicPr>
        <p:blipFill>
          <a:blip r:embed="rId2"/>
          <a:stretch>
            <a:fillRect/>
          </a:stretch>
        </p:blipFill>
        <p:spPr>
          <a:xfrm>
            <a:off x="2914205" y="2014339"/>
            <a:ext cx="9001461" cy="4002147"/>
          </a:xfrm>
          <a:prstGeom prst="rect">
            <a:avLst/>
          </a:prstGeom>
        </p:spPr>
      </p:pic>
    </p:spTree>
    <p:extLst>
      <p:ext uri="{BB962C8B-B14F-4D97-AF65-F5344CB8AC3E}">
        <p14:creationId xmlns:p14="http://schemas.microsoft.com/office/powerpoint/2010/main" val="3489998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03405"/>
            <a:ext cx="10178322" cy="1492132"/>
          </a:xfrm>
        </p:spPr>
        <p:txBody>
          <a:bodyPr/>
          <a:lstStyle/>
          <a:p>
            <a:r>
              <a:rPr lang="en-US" dirty="0"/>
              <a:t>Requirements to receive award</a:t>
            </a:r>
          </a:p>
        </p:txBody>
      </p:sp>
      <p:sp>
        <p:nvSpPr>
          <p:cNvPr id="3" name="Content Placeholder 2"/>
          <p:cNvSpPr>
            <a:spLocks noGrp="1"/>
          </p:cNvSpPr>
          <p:nvPr>
            <p:ph idx="1"/>
          </p:nvPr>
        </p:nvSpPr>
        <p:spPr/>
        <p:txBody>
          <a:bodyPr/>
          <a:lstStyle/>
          <a:p>
            <a:r>
              <a:rPr lang="en-US" dirty="0"/>
              <a:t>Evaluated by Office of Student Financial Assistance (OSFA) as meeting the initial eligibility requirements</a:t>
            </a:r>
          </a:p>
          <a:p>
            <a:r>
              <a:rPr lang="en-US" dirty="0"/>
              <a:t>Graduated with a standard high school diploma or equivalent</a:t>
            </a:r>
          </a:p>
          <a:p>
            <a:r>
              <a:rPr lang="en-US" dirty="0"/>
              <a:t>Be a FL resident and U.S. citizen or eligible noncitizen</a:t>
            </a:r>
          </a:p>
          <a:p>
            <a:r>
              <a:rPr lang="en-US" dirty="0"/>
              <a:t>Enroll as a degree- or certificate-seeking student at a FL institution in at least 6 non-remedial semester credit hours </a:t>
            </a:r>
          </a:p>
          <a:p>
            <a:endParaRPr lang="en-US" dirty="0"/>
          </a:p>
        </p:txBody>
      </p:sp>
    </p:spTree>
    <p:extLst>
      <p:ext uri="{BB962C8B-B14F-4D97-AF65-F5344CB8AC3E}">
        <p14:creationId xmlns:p14="http://schemas.microsoft.com/office/powerpoint/2010/main" val="3817773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Renewal Requirements </a:t>
            </a:r>
          </a:p>
        </p:txBody>
      </p:sp>
      <p:sp>
        <p:nvSpPr>
          <p:cNvPr id="3" name="Content Placeholder 2"/>
          <p:cNvSpPr>
            <a:spLocks noGrp="1"/>
          </p:cNvSpPr>
          <p:nvPr>
            <p:ph idx="1"/>
          </p:nvPr>
        </p:nvSpPr>
        <p:spPr>
          <a:xfrm>
            <a:off x="1251678" y="1874517"/>
            <a:ext cx="10178322" cy="3593591"/>
          </a:xfrm>
        </p:spPr>
        <p:txBody>
          <a:bodyPr/>
          <a:lstStyle/>
          <a:p>
            <a:r>
              <a:rPr lang="en-US" dirty="0"/>
              <a:t>Students must earn the number of credit hours based on the student’s enrollment type per term, and </a:t>
            </a:r>
          </a:p>
          <a:p>
            <a:r>
              <a:rPr lang="en-US" dirty="0"/>
              <a:t>The renewal cumulative GPA requirements are outlined in the table below</a:t>
            </a:r>
          </a:p>
          <a:p>
            <a:endParaRPr lang="en-US" dirty="0"/>
          </a:p>
          <a:p>
            <a:endParaRPr lang="en-US" dirty="0"/>
          </a:p>
        </p:txBody>
      </p:sp>
      <p:pic>
        <p:nvPicPr>
          <p:cNvPr id="5" name="Picture 4">
            <a:extLst>
              <a:ext uri="{FF2B5EF4-FFF2-40B4-BE49-F238E27FC236}">
                <a16:creationId xmlns:a16="http://schemas.microsoft.com/office/drawing/2014/main" id="{F599C2E5-1AF5-492A-B019-C7E21183E906}"/>
              </a:ext>
            </a:extLst>
          </p:cNvPr>
          <p:cNvPicPr>
            <a:picLocks noChangeAspect="1"/>
          </p:cNvPicPr>
          <p:nvPr/>
        </p:nvPicPr>
        <p:blipFill>
          <a:blip r:embed="rId2"/>
          <a:stretch>
            <a:fillRect/>
          </a:stretch>
        </p:blipFill>
        <p:spPr>
          <a:xfrm>
            <a:off x="1251678" y="3671312"/>
            <a:ext cx="10488886" cy="2425455"/>
          </a:xfrm>
          <a:prstGeom prst="rect">
            <a:avLst/>
          </a:prstGeom>
        </p:spPr>
      </p:pic>
    </p:spTree>
    <p:extLst>
      <p:ext uri="{BB962C8B-B14F-4D97-AF65-F5344CB8AC3E}">
        <p14:creationId xmlns:p14="http://schemas.microsoft.com/office/powerpoint/2010/main" val="3074287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Service</a:t>
            </a:r>
          </a:p>
        </p:txBody>
      </p:sp>
    </p:spTree>
    <p:extLst>
      <p:ext uri="{BB962C8B-B14F-4D97-AF65-F5344CB8AC3E}">
        <p14:creationId xmlns:p14="http://schemas.microsoft.com/office/powerpoint/2010/main" val="1849429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Service Requirements</a:t>
            </a:r>
          </a:p>
        </p:txBody>
      </p:sp>
      <p:sp>
        <p:nvSpPr>
          <p:cNvPr id="3" name="Content Placeholder 2"/>
          <p:cNvSpPr>
            <a:spLocks noGrp="1"/>
          </p:cNvSpPr>
          <p:nvPr>
            <p:ph idx="1"/>
          </p:nvPr>
        </p:nvSpPr>
        <p:spPr>
          <a:xfrm>
            <a:off x="1251678" y="1965434"/>
            <a:ext cx="10178322" cy="4550979"/>
          </a:xfrm>
        </p:spPr>
        <p:txBody>
          <a:bodyPr>
            <a:normAutofit fontScale="92500" lnSpcReduction="20000"/>
          </a:bodyPr>
          <a:lstStyle/>
          <a:p>
            <a:r>
              <a:rPr lang="en-US" dirty="0"/>
              <a:t>Student identifies a social issue, develops plan of personal involvement in addressing the issue and evaluate and reflect upon the experience.</a:t>
            </a:r>
          </a:p>
          <a:p>
            <a:r>
              <a:rPr lang="en-US" dirty="0"/>
              <a:t>Service may be performed at more than one agency and address more than one social issue, however, student needs to complete proposal form for each agency and it needs to be approved by high school counselor/community service designee. If approved, the student completes separate log and reflection form for each agency.</a:t>
            </a:r>
          </a:p>
          <a:p>
            <a:r>
              <a:rPr lang="en-US" dirty="0"/>
              <a:t>Must be a high school student enrolled in grades 9-12. Students are considered high school students beginning the summer before 9</a:t>
            </a:r>
            <a:r>
              <a:rPr lang="en-US" baseline="30000" dirty="0"/>
              <a:t>th</a:t>
            </a:r>
            <a:r>
              <a:rPr lang="en-US" dirty="0"/>
              <a:t> grade. </a:t>
            </a:r>
          </a:p>
          <a:p>
            <a:r>
              <a:rPr lang="en-US" dirty="0"/>
              <a:t>If student transfers to a Pinellas County HS from a Florida public or private high school, the community service hours earned will be honored if previous school verifies hours. Students in Florida homeschool will have their hours honored if they provide documentation on agency letterhead of the number of hours earned and dates of service completed. Out-of-state students and in-state students without documentation from their previous school may complete the community service project form #1 (PCS Form 2-2602-2) for review by the community service designee. If approved, student completes log form (PSC Form 2-2602-3) and hours will be accepted.</a:t>
            </a:r>
          </a:p>
        </p:txBody>
      </p:sp>
    </p:spTree>
    <p:extLst>
      <p:ext uri="{BB962C8B-B14F-4D97-AF65-F5344CB8AC3E}">
        <p14:creationId xmlns:p14="http://schemas.microsoft.com/office/powerpoint/2010/main" val="3087637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not count as Community Service?</a:t>
            </a:r>
          </a:p>
        </p:txBody>
      </p:sp>
      <p:sp>
        <p:nvSpPr>
          <p:cNvPr id="3" name="Content Placeholder 2"/>
          <p:cNvSpPr>
            <a:spLocks noGrp="1"/>
          </p:cNvSpPr>
          <p:nvPr>
            <p:ph idx="1"/>
          </p:nvPr>
        </p:nvSpPr>
        <p:spPr/>
        <p:txBody>
          <a:bodyPr>
            <a:normAutofit fontScale="77500" lnSpcReduction="20000"/>
          </a:bodyPr>
          <a:lstStyle/>
          <a:p>
            <a:r>
              <a:rPr lang="en-US" dirty="0"/>
              <a:t>Court mandated community service</a:t>
            </a:r>
          </a:p>
          <a:p>
            <a:r>
              <a:rPr lang="en-US" dirty="0"/>
              <a:t>Activities for which students benefit financially or materially for the community service work</a:t>
            </a:r>
          </a:p>
          <a:p>
            <a:r>
              <a:rPr lang="en-US" dirty="0"/>
              <a:t>All forms of duty within the family. The student’s family to include; parents (including step), siblings (including step), any of their grandparents (including step) and any of their spouses, aunts, uncles, cousins, nieces and nephews.</a:t>
            </a:r>
          </a:p>
          <a:p>
            <a:r>
              <a:rPr lang="en-US" dirty="0"/>
              <a:t>Activities which can be interpreted primarily as proselytizing or religious devotion</a:t>
            </a:r>
          </a:p>
          <a:p>
            <a:r>
              <a:rPr lang="en-US" dirty="0"/>
              <a:t>Activities where there is no leader or responsible adult on site to evaluate and confirm student performance (i.e., fostering an animal in your home).</a:t>
            </a:r>
          </a:p>
          <a:p>
            <a:r>
              <a:rPr lang="en-US" dirty="0"/>
              <a:t>Donations such as Locks of Love or giving blood</a:t>
            </a:r>
          </a:p>
          <a:p>
            <a:r>
              <a:rPr lang="en-US" dirty="0"/>
              <a:t>Except for credit earned through service learning courses adopted pursuant to section 1003.497, FL Statute, students may not receive academic credit for service work performed</a:t>
            </a:r>
          </a:p>
          <a:p>
            <a:r>
              <a:rPr lang="en-US" dirty="0"/>
              <a:t>An activity performed by a student prior to becoming a high school student or after their graduation date. </a:t>
            </a:r>
          </a:p>
          <a:p>
            <a:r>
              <a:rPr lang="en-US" dirty="0"/>
              <a:t>Participation on a sports team or a performance of any kind.</a:t>
            </a:r>
          </a:p>
        </p:txBody>
      </p:sp>
    </p:spTree>
    <p:extLst>
      <p:ext uri="{BB962C8B-B14F-4D97-AF65-F5344CB8AC3E}">
        <p14:creationId xmlns:p14="http://schemas.microsoft.com/office/powerpoint/2010/main" val="3201856690"/>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Template>
  <TotalTime>2243</TotalTime>
  <Words>943</Words>
  <Application>Microsoft Office PowerPoint</Application>
  <PresentationFormat>Widescreen</PresentationFormat>
  <Paragraphs>73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Gill Sans MT</vt:lpstr>
      <vt:lpstr>Impact</vt:lpstr>
      <vt:lpstr>Badge</vt:lpstr>
      <vt:lpstr>Bright Futures</vt:lpstr>
      <vt:lpstr>Table of contents </vt:lpstr>
      <vt:lpstr>Initial eligibility Requirements</vt:lpstr>
      <vt:lpstr>Requirements </vt:lpstr>
      <vt:lpstr>Requirements to receive award</vt:lpstr>
      <vt:lpstr>Renewal Requirements </vt:lpstr>
      <vt:lpstr>Community Service</vt:lpstr>
      <vt:lpstr>Community Service Requirements</vt:lpstr>
      <vt:lpstr>What does not count as Community Service?</vt:lpstr>
      <vt:lpstr>Community Service Documentation</vt:lpstr>
      <vt:lpstr>Community service FORMS</vt:lpstr>
      <vt:lpstr>Bright Futures Student Handbook</vt:lpstr>
      <vt:lpstr>Paying for college webinar For SPCHS students and families of all grades</vt:lpstr>
    </vt:vector>
  </TitlesOfParts>
  <Company>St. Petersburg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Bright Futures</dc:title>
  <dc:creator>Kellye Rainwater</dc:creator>
  <cp:lastModifiedBy>LaDawn Bell</cp:lastModifiedBy>
  <cp:revision>23</cp:revision>
  <dcterms:created xsi:type="dcterms:W3CDTF">2019-12-16T17:48:35Z</dcterms:created>
  <dcterms:modified xsi:type="dcterms:W3CDTF">2021-08-25T11:21:44Z</dcterms:modified>
</cp:coreProperties>
</file>